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5" r:id="rId2"/>
    <p:sldId id="267" r:id="rId3"/>
    <p:sldId id="257" r:id="rId4"/>
    <p:sldId id="256" r:id="rId5"/>
    <p:sldId id="258" r:id="rId6"/>
    <p:sldId id="262" r:id="rId7"/>
    <p:sldId id="266" r:id="rId8"/>
    <p:sldId id="259" r:id="rId9"/>
    <p:sldId id="260" r:id="rId10"/>
    <p:sldId id="261" r:id="rId11"/>
    <p:sldId id="264" r:id="rId12"/>
    <p:sldId id="263" r:id="rId13"/>
    <p:sldId id="268" r:id="rId14"/>
    <p:sldId id="269" r:id="rId15"/>
  </p:sldIdLst>
  <p:sldSz cx="9144000" cy="6858000" type="screen4x3"/>
  <p:notesSz cx="7315200" cy="9601200"/>
  <p:defaultTextStyle>
    <a:defPPr>
      <a:defRPr lang="en-US"/>
    </a:defPPr>
    <a:lvl1pPr algn="l" rtl="0" fontAlgn="base">
      <a:spcBef>
        <a:spcPct val="0"/>
      </a:spcBef>
      <a:spcAft>
        <a:spcPct val="0"/>
      </a:spcAft>
      <a:defRPr sz="2400" b="1" kern="1200">
        <a:solidFill>
          <a:schemeClr val="tx1"/>
        </a:solidFill>
        <a:latin typeface="Times New Roman" charset="0"/>
        <a:ea typeface="+mn-ea"/>
        <a:cs typeface="+mn-cs"/>
      </a:defRPr>
    </a:lvl1pPr>
    <a:lvl2pPr marL="457200" algn="l" rtl="0" fontAlgn="base">
      <a:spcBef>
        <a:spcPct val="0"/>
      </a:spcBef>
      <a:spcAft>
        <a:spcPct val="0"/>
      </a:spcAft>
      <a:defRPr sz="2400" b="1" kern="1200">
        <a:solidFill>
          <a:schemeClr val="tx1"/>
        </a:solidFill>
        <a:latin typeface="Times New Roman" charset="0"/>
        <a:ea typeface="+mn-ea"/>
        <a:cs typeface="+mn-cs"/>
      </a:defRPr>
    </a:lvl2pPr>
    <a:lvl3pPr marL="914400" algn="l" rtl="0" fontAlgn="base">
      <a:spcBef>
        <a:spcPct val="0"/>
      </a:spcBef>
      <a:spcAft>
        <a:spcPct val="0"/>
      </a:spcAft>
      <a:defRPr sz="2400" b="1" kern="1200">
        <a:solidFill>
          <a:schemeClr val="tx1"/>
        </a:solidFill>
        <a:latin typeface="Times New Roman" charset="0"/>
        <a:ea typeface="+mn-ea"/>
        <a:cs typeface="+mn-cs"/>
      </a:defRPr>
    </a:lvl3pPr>
    <a:lvl4pPr marL="1371600" algn="l" rtl="0" fontAlgn="base">
      <a:spcBef>
        <a:spcPct val="0"/>
      </a:spcBef>
      <a:spcAft>
        <a:spcPct val="0"/>
      </a:spcAft>
      <a:defRPr sz="2400" b="1" kern="1200">
        <a:solidFill>
          <a:schemeClr val="tx1"/>
        </a:solidFill>
        <a:latin typeface="Times New Roman" charset="0"/>
        <a:ea typeface="+mn-ea"/>
        <a:cs typeface="+mn-cs"/>
      </a:defRPr>
    </a:lvl4pPr>
    <a:lvl5pPr marL="1828800" algn="l" rtl="0" fontAlgn="base">
      <a:spcBef>
        <a:spcPct val="0"/>
      </a:spcBef>
      <a:spcAft>
        <a:spcPct val="0"/>
      </a:spcAft>
      <a:defRPr sz="2400" b="1" kern="1200">
        <a:solidFill>
          <a:schemeClr val="tx1"/>
        </a:solidFill>
        <a:latin typeface="Times New Roman" charset="0"/>
        <a:ea typeface="+mn-ea"/>
        <a:cs typeface="+mn-cs"/>
      </a:defRPr>
    </a:lvl5pPr>
    <a:lvl6pPr marL="2286000" algn="l" defTabSz="914400" rtl="0" eaLnBrk="1" latinLnBrk="0" hangingPunct="1">
      <a:defRPr sz="2400" b="1" kern="1200">
        <a:solidFill>
          <a:schemeClr val="tx1"/>
        </a:solidFill>
        <a:latin typeface="Times New Roman" charset="0"/>
        <a:ea typeface="+mn-ea"/>
        <a:cs typeface="+mn-cs"/>
      </a:defRPr>
    </a:lvl6pPr>
    <a:lvl7pPr marL="2743200" algn="l" defTabSz="914400" rtl="0" eaLnBrk="1" latinLnBrk="0" hangingPunct="1">
      <a:defRPr sz="2400" b="1" kern="1200">
        <a:solidFill>
          <a:schemeClr val="tx1"/>
        </a:solidFill>
        <a:latin typeface="Times New Roman" charset="0"/>
        <a:ea typeface="+mn-ea"/>
        <a:cs typeface="+mn-cs"/>
      </a:defRPr>
    </a:lvl7pPr>
    <a:lvl8pPr marL="3200400" algn="l" defTabSz="914400" rtl="0" eaLnBrk="1" latinLnBrk="0" hangingPunct="1">
      <a:defRPr sz="2400" b="1" kern="1200">
        <a:solidFill>
          <a:schemeClr val="tx1"/>
        </a:solidFill>
        <a:latin typeface="Times New Roman" charset="0"/>
        <a:ea typeface="+mn-ea"/>
        <a:cs typeface="+mn-cs"/>
      </a:defRPr>
    </a:lvl8pPr>
    <a:lvl9pPr marL="3657600" algn="l" defTabSz="914400" rtl="0" eaLnBrk="1" latinLnBrk="0" hangingPunct="1">
      <a:defRPr sz="2400" b="1"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45" d="100"/>
          <a:sy n="45" d="100"/>
        </p:scale>
        <p:origin x="-979"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lvl1pPr>
          </a:lstStyle>
          <a:p>
            <a:pPr>
              <a:defRPr/>
            </a:pPr>
            <a:fld id="{A21918C4-64C1-4F89-9541-8430B42AF967}" type="datetimeFigureOut">
              <a:rPr lang="en-US"/>
              <a:pPr>
                <a:defRPr/>
              </a:pPr>
              <a:t>10/2/2013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a:defRPr sz="1300"/>
            </a:lvl1pPr>
          </a:lstStyle>
          <a:p>
            <a:pPr>
              <a:defRPr/>
            </a:pPr>
            <a:fld id="{3270E029-0CBC-4019-B203-08BD69A1893F}" type="slidenum">
              <a:rPr lang="en-US"/>
              <a:pPr>
                <a:defRPr/>
              </a:pPr>
              <a:t>‹#›</a:t>
            </a:fld>
            <a:endParaRPr lang="en-US"/>
          </a:p>
        </p:txBody>
      </p:sp>
    </p:spTree>
    <p:extLst>
      <p:ext uri="{BB962C8B-B14F-4D97-AF65-F5344CB8AC3E}">
        <p14:creationId xmlns:p14="http://schemas.microsoft.com/office/powerpoint/2010/main" val="3979533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B04A3261-D974-4ABC-B5CC-9567F4814E29}" type="datetimeFigureOut">
              <a:rPr lang="en-US" smtClean="0"/>
              <a:pPr/>
              <a:t>10/2/2013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894FB269-F3D8-4468-8855-E28EE1D02259}" type="slidenum">
              <a:rPr lang="en-US" smtClean="0"/>
              <a:pPr/>
              <a:t>‹#›</a:t>
            </a:fld>
            <a:endParaRPr lang="en-US"/>
          </a:p>
        </p:txBody>
      </p:sp>
    </p:spTree>
    <p:extLst>
      <p:ext uri="{BB962C8B-B14F-4D97-AF65-F5344CB8AC3E}">
        <p14:creationId xmlns:p14="http://schemas.microsoft.com/office/powerpoint/2010/main" val="413057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4FB269-F3D8-4468-8855-E28EE1D02259}"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11D303-D55C-49BB-8913-4487E9FB0C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573077-DD3F-4CE4-B8D0-A4D916FA91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1E355E-0D1B-4515-96B1-86E7A19E631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B7161B-B3D4-43A7-8973-A1AF5B1CCD5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DA219C-7F55-4FF4-95E2-01A2917A47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C2147C-874D-4ED6-AF92-31346EF364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52663D-3E0B-4E25-AB5C-CE1226EB4B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B654D0-73D3-45D2-8775-83F58E1B868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29C4AA3-3849-45C5-A4BD-70FF65B0FB9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73AB20-9227-4789-8CE4-A31A03EA41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24DF3B5-343D-42B7-A535-59AA8E4FF4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19A2BC-3377-4CE4-A380-9960752DD1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325026-4E64-4C30-BD35-3B481D7A975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itchFamily="18" charset="0"/>
              </a:defRPr>
            </a:lvl1pPr>
          </a:lstStyle>
          <a:p>
            <a:pPr>
              <a:defRPr/>
            </a:pPr>
            <a:fld id="{DE9D37A9-8EB2-4358-B095-ACEB42DC85D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a:xfrm>
            <a:off x="762000" y="609600"/>
            <a:ext cx="7772400" cy="1470025"/>
          </a:xfrm>
        </p:spPr>
        <p:txBody>
          <a:bodyPr/>
          <a:lstStyle/>
          <a:p>
            <a:r>
              <a:rPr lang="en-US" b="1" smtClean="0"/>
              <a:t>PTAOTA </a:t>
            </a:r>
            <a:r>
              <a:rPr lang="en-US" b="1" dirty="0" smtClean="0"/>
              <a:t>106</a:t>
            </a:r>
            <a:br>
              <a:rPr lang="en-US" b="1" dirty="0" smtClean="0"/>
            </a:br>
            <a:r>
              <a:rPr lang="en-US" b="1" dirty="0" smtClean="0"/>
              <a:t>Unit 1 Lecture 3 </a:t>
            </a:r>
          </a:p>
        </p:txBody>
      </p:sp>
      <p:pic>
        <p:nvPicPr>
          <p:cNvPr id="2051" name="Picture 2" descr="D:\Figures\Unlabeled\CH21\FGu21_24.jpg"/>
          <p:cNvPicPr>
            <a:picLocks noChangeAspect="1" noChangeArrowheads="1"/>
          </p:cNvPicPr>
          <p:nvPr/>
        </p:nvPicPr>
        <p:blipFill>
          <a:blip r:embed="rId2" cstate="print"/>
          <a:srcRect/>
          <a:stretch>
            <a:fillRect/>
          </a:stretch>
        </p:blipFill>
        <p:spPr bwMode="auto">
          <a:xfrm>
            <a:off x="1066800" y="2590800"/>
            <a:ext cx="3506788" cy="2670175"/>
          </a:xfrm>
          <a:prstGeom prst="rect">
            <a:avLst/>
          </a:prstGeom>
          <a:noFill/>
          <a:ln w="9525">
            <a:noFill/>
            <a:miter lim="800000"/>
            <a:headEnd/>
            <a:tailEnd/>
          </a:ln>
        </p:spPr>
      </p:pic>
      <p:pic>
        <p:nvPicPr>
          <p:cNvPr id="2052" name="Picture 2" descr="D:\Figures\Unlabeled\CH21\FGu21_30b.jpg"/>
          <p:cNvPicPr>
            <a:picLocks noChangeAspect="1" noChangeArrowheads="1"/>
          </p:cNvPicPr>
          <p:nvPr/>
        </p:nvPicPr>
        <p:blipFill>
          <a:blip r:embed="rId3" cstate="print"/>
          <a:srcRect/>
          <a:stretch>
            <a:fillRect/>
          </a:stretch>
        </p:blipFill>
        <p:spPr bwMode="auto">
          <a:xfrm>
            <a:off x="4419600" y="2590800"/>
            <a:ext cx="3554413"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685800"/>
          </a:xfrm>
        </p:spPr>
        <p:txBody>
          <a:bodyPr/>
          <a:lstStyle/>
          <a:p>
            <a:pPr eaLnBrk="1" hangingPunct="1"/>
            <a:r>
              <a:rPr lang="en-US" sz="3200" b="1" smtClean="0">
                <a:solidFill>
                  <a:schemeClr val="bg1"/>
                </a:solidFill>
              </a:rPr>
              <a:t>Venous Blood flow from the Brain</a:t>
            </a:r>
          </a:p>
        </p:txBody>
      </p:sp>
      <p:pic>
        <p:nvPicPr>
          <p:cNvPr id="9219" name="Picture 5" descr="D:\Figures\Labeled\CH21\FG21_30a.jpg"/>
          <p:cNvPicPr>
            <a:picLocks noGrp="1" noChangeAspect="1" noChangeArrowheads="1"/>
          </p:cNvPicPr>
          <p:nvPr>
            <p:ph type="chart" idx="1"/>
          </p:nvPr>
        </p:nvPicPr>
        <p:blipFill>
          <a:blip r:embed="rId2" cstate="print"/>
          <a:srcRect/>
          <a:stretch>
            <a:fillRect/>
          </a:stretch>
        </p:blipFill>
        <p:spPr>
          <a:xfrm>
            <a:off x="685800" y="990600"/>
            <a:ext cx="7696200" cy="5773738"/>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838200"/>
          </a:xfrm>
          <a:ln>
            <a:solidFill>
              <a:schemeClr val="tx1"/>
            </a:solidFill>
          </a:ln>
        </p:spPr>
        <p:txBody>
          <a:bodyPr/>
          <a:lstStyle/>
          <a:p>
            <a:pPr eaLnBrk="1" hangingPunct="1"/>
            <a:r>
              <a:rPr lang="en-US" sz="3200" b="1" smtClean="0">
                <a:solidFill>
                  <a:schemeClr val="tx1"/>
                </a:solidFill>
              </a:rPr>
              <a:t>Areas drained by the Major Veins of the Head and Neck</a:t>
            </a:r>
          </a:p>
        </p:txBody>
      </p:sp>
      <p:graphicFrame>
        <p:nvGraphicFramePr>
          <p:cNvPr id="12291" name="Group 3"/>
          <p:cNvGraphicFramePr>
            <a:graphicFrameLocks noGrp="1"/>
          </p:cNvGraphicFramePr>
          <p:nvPr>
            <p:ph type="tbl" idx="1"/>
          </p:nvPr>
        </p:nvGraphicFramePr>
        <p:xfrm>
          <a:off x="381000" y="1143000"/>
          <a:ext cx="8458200" cy="5443220"/>
        </p:xfrm>
        <a:graphic>
          <a:graphicData uri="http://schemas.openxmlformats.org/drawingml/2006/table">
            <a:tbl>
              <a:tblPr/>
              <a:tblGrid>
                <a:gridCol w="3352800"/>
                <a:gridCol w="5105400"/>
              </a:tblGrid>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Superior </a:t>
                      </a:r>
                      <a:r>
                        <a:rPr kumimoji="0" lang="en-US" sz="2800" b="1" i="0" u="none" strike="noStrike" cap="none" normalizeH="0" baseline="0" dirty="0" err="1" smtClean="0">
                          <a:ln>
                            <a:noFill/>
                          </a:ln>
                          <a:solidFill>
                            <a:schemeClr val="tx1"/>
                          </a:solidFill>
                          <a:effectLst/>
                          <a:latin typeface="Times New Roman" pitchFamily="18" charset="0"/>
                        </a:rPr>
                        <a:t>Sagittal</a:t>
                      </a:r>
                      <a:r>
                        <a:rPr kumimoji="0" lang="en-US" sz="2800" b="1" i="0" u="none" strike="noStrike" cap="none" normalizeH="0" baseline="0" dirty="0" smtClean="0">
                          <a:ln>
                            <a:noFill/>
                          </a:ln>
                          <a:solidFill>
                            <a:schemeClr val="tx1"/>
                          </a:solidFill>
                          <a:effectLst/>
                          <a:latin typeface="Times New Roman" pitchFamily="18" charset="0"/>
                        </a:rPr>
                        <a:t> Sinus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Drains all CSF and passes blood on to Transverse Sinuses posterior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Transverse Sinus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Passes blood along to Sigmoid Sinuses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Sigmoid Sinus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Passes blood along to the Internal Jugular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Temporal Vein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Drains Parotid  Salivary glands and most of the superior aspects  of the scalp.  Passes blood along to External Jugular.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Occipital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Drains posterior aspects of the scalp.  Passes blood along to  External Jugular.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Facial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Drains Muscles of the anterior portion of the face.  Passes blood to the Internal Jugular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Maxillary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Drains Upper/Lower jaw, chewing muscles, teeth, nasal cavity, and Dura Mater. Passes blood to the External Jugular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52400"/>
            <a:ext cx="7772400" cy="838200"/>
          </a:xfrm>
          <a:ln>
            <a:solidFill>
              <a:schemeClr val="tx1"/>
            </a:solidFill>
          </a:ln>
        </p:spPr>
        <p:txBody>
          <a:bodyPr/>
          <a:lstStyle/>
          <a:p>
            <a:pPr eaLnBrk="1" hangingPunct="1"/>
            <a:r>
              <a:rPr lang="en-US" sz="3200" b="1" smtClean="0">
                <a:solidFill>
                  <a:schemeClr val="tx1"/>
                </a:solidFill>
              </a:rPr>
              <a:t>Areas drained by the Major Veins of the Head and Neck</a:t>
            </a:r>
          </a:p>
        </p:txBody>
      </p:sp>
      <p:graphicFrame>
        <p:nvGraphicFramePr>
          <p:cNvPr id="11351" name="Group 87"/>
          <p:cNvGraphicFramePr>
            <a:graphicFrameLocks noGrp="1"/>
          </p:cNvGraphicFramePr>
          <p:nvPr>
            <p:ph type="tbl" idx="1"/>
          </p:nvPr>
        </p:nvGraphicFramePr>
        <p:xfrm>
          <a:off x="304800" y="1524000"/>
          <a:ext cx="8534400" cy="1981200"/>
        </p:xfrm>
        <a:graphic>
          <a:graphicData uri="http://schemas.openxmlformats.org/drawingml/2006/table">
            <a:tbl>
              <a:tblPr/>
              <a:tblGrid>
                <a:gridCol w="3276600"/>
                <a:gridCol w="525780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External Jugular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Passes blood to the Brachiocephalic.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Internal Jugular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Passes blood to the </a:t>
                      </a:r>
                      <a:r>
                        <a:rPr kumimoji="0" lang="en-US" sz="2000" b="1" i="0" u="none" strike="noStrike" cap="none" normalizeH="0" baseline="0" dirty="0" err="1" smtClean="0">
                          <a:ln>
                            <a:noFill/>
                          </a:ln>
                          <a:solidFill>
                            <a:schemeClr val="tx1"/>
                          </a:solidFill>
                          <a:effectLst/>
                          <a:latin typeface="Times New Roman" pitchFamily="18" charset="0"/>
                        </a:rPr>
                        <a:t>Brachiocephalic</a:t>
                      </a:r>
                      <a:endParaRPr kumimoji="0" lang="en-US" sz="2000" b="1"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rPr>
                        <a:t>Brachiocephalic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Both </a:t>
                      </a:r>
                      <a:r>
                        <a:rPr kumimoji="0" lang="en-US" sz="2000" b="1" i="0" u="none" strike="noStrike" cap="none" normalizeH="0" baseline="0" dirty="0" err="1" smtClean="0">
                          <a:ln>
                            <a:noFill/>
                          </a:ln>
                          <a:solidFill>
                            <a:schemeClr val="tx1"/>
                          </a:solidFill>
                          <a:effectLst/>
                          <a:latin typeface="Times New Roman" pitchFamily="18" charset="0"/>
                        </a:rPr>
                        <a:t>Brachiocephalic</a:t>
                      </a:r>
                      <a:r>
                        <a:rPr kumimoji="0" lang="en-US" sz="2000" b="1" i="0" u="none" strike="noStrike" cap="none" normalizeH="0" baseline="0" dirty="0" smtClean="0">
                          <a:ln>
                            <a:noFill/>
                          </a:ln>
                          <a:solidFill>
                            <a:schemeClr val="tx1"/>
                          </a:solidFill>
                          <a:effectLst/>
                          <a:latin typeface="Times New Roman" pitchFamily="18" charset="0"/>
                        </a:rPr>
                        <a:t> veins come together to form the Super Vena Cava.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2000"/>
          </a:xfrm>
        </p:spPr>
        <p:txBody>
          <a:bodyPr/>
          <a:lstStyle/>
          <a:p>
            <a:r>
              <a:rPr lang="en-US" sz="3600" b="1" dirty="0" smtClean="0"/>
              <a:t>Clinical Concerns</a:t>
            </a:r>
            <a:endParaRPr lang="en-US" sz="3600" b="1" dirty="0"/>
          </a:p>
        </p:txBody>
      </p:sp>
      <p:sp>
        <p:nvSpPr>
          <p:cNvPr id="3" name="Subtitle 2"/>
          <p:cNvSpPr>
            <a:spLocks noGrp="1"/>
          </p:cNvSpPr>
          <p:nvPr>
            <p:ph type="subTitle" idx="1"/>
          </p:nvPr>
        </p:nvSpPr>
        <p:spPr>
          <a:xfrm>
            <a:off x="457200" y="1219200"/>
            <a:ext cx="8382000" cy="5105400"/>
          </a:xfrm>
        </p:spPr>
        <p:txBody>
          <a:bodyPr/>
          <a:lstStyle/>
          <a:p>
            <a:pPr algn="l"/>
            <a:r>
              <a:rPr lang="en-US" sz="2800" b="1" i="1" dirty="0" smtClean="0"/>
              <a:t>Occlusions:</a:t>
            </a:r>
            <a:r>
              <a:rPr lang="en-US" sz="2800" b="1" dirty="0" smtClean="0"/>
              <a:t>  </a:t>
            </a:r>
            <a:r>
              <a:rPr lang="en-US" sz="2400" dirty="0" smtClean="0"/>
              <a:t>Obstruction of blood flow, result from thrombi, </a:t>
            </a:r>
            <a:r>
              <a:rPr lang="en-US" sz="2400" dirty="0" err="1" smtClean="0"/>
              <a:t>thrombophlebitis</a:t>
            </a:r>
            <a:r>
              <a:rPr lang="en-US" sz="2400" dirty="0" smtClean="0"/>
              <a:t>, or tumors.</a:t>
            </a:r>
          </a:p>
          <a:p>
            <a:pPr algn="l"/>
            <a:r>
              <a:rPr lang="en-US" sz="2800" b="1" i="1" dirty="0" smtClean="0"/>
              <a:t>Cerebral contusions:  </a:t>
            </a:r>
            <a:r>
              <a:rPr lang="en-US" sz="2400" dirty="0" smtClean="0"/>
              <a:t>brain trauma in which the </a:t>
            </a:r>
            <a:r>
              <a:rPr lang="en-US" sz="2400" dirty="0" err="1" smtClean="0"/>
              <a:t>pia</a:t>
            </a:r>
            <a:r>
              <a:rPr lang="en-US" sz="2400" dirty="0" smtClean="0"/>
              <a:t> is striped for the brain surface allowing blood to enter the subarachnoid space .</a:t>
            </a:r>
          </a:p>
          <a:p>
            <a:pPr algn="l"/>
            <a:r>
              <a:rPr lang="en-US" sz="2800" b="1" i="1" dirty="0" smtClean="0"/>
              <a:t>Cerebral Lacerations:</a:t>
            </a:r>
            <a:r>
              <a:rPr lang="en-US" sz="2800" b="1" dirty="0" smtClean="0"/>
              <a:t>  </a:t>
            </a:r>
            <a:r>
              <a:rPr lang="en-US" sz="2400" dirty="0" smtClean="0"/>
              <a:t>Damage that results in ruptured blood vessels allowing bleeding into the brain and subarachnoid space, causing intracranial pressure and cerebral compression.</a:t>
            </a:r>
          </a:p>
          <a:p>
            <a:pPr algn="l"/>
            <a:r>
              <a:rPr lang="en-US" sz="2800" b="1" i="1" dirty="0" smtClean="0"/>
              <a:t>Ischemic Stroke: </a:t>
            </a:r>
            <a:r>
              <a:rPr lang="en-US" sz="2400" i="1" dirty="0" smtClean="0"/>
              <a:t> </a:t>
            </a:r>
            <a:r>
              <a:rPr lang="en-US" sz="2400" dirty="0" smtClean="0"/>
              <a:t>Impaired cerebral blood flow with development of neurological deficits.  Most common causes are spontaneous </a:t>
            </a:r>
            <a:r>
              <a:rPr lang="en-US" sz="2400" dirty="0" err="1" smtClean="0"/>
              <a:t>cerebrovascular</a:t>
            </a:r>
            <a:r>
              <a:rPr lang="en-US" sz="2400" dirty="0" smtClean="0"/>
              <a:t> accidents such as embolism, thrombosis, hemorrhage, subarachnoid hemorrhage.</a:t>
            </a:r>
            <a:endParaRPr lang="en-US"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90600"/>
          </a:xfrm>
        </p:spPr>
        <p:txBody>
          <a:bodyPr/>
          <a:lstStyle/>
          <a:p>
            <a:r>
              <a:rPr lang="en-US" sz="3600" b="1" dirty="0" smtClean="0"/>
              <a:t>Clinical Concerns</a:t>
            </a:r>
            <a:endParaRPr lang="en-US" sz="3600" dirty="0"/>
          </a:p>
        </p:txBody>
      </p:sp>
      <p:sp>
        <p:nvSpPr>
          <p:cNvPr id="3" name="Subtitle 2"/>
          <p:cNvSpPr>
            <a:spLocks noGrp="1"/>
          </p:cNvSpPr>
          <p:nvPr>
            <p:ph type="subTitle" idx="1"/>
          </p:nvPr>
        </p:nvSpPr>
        <p:spPr>
          <a:xfrm>
            <a:off x="609600" y="1752600"/>
            <a:ext cx="8077200" cy="3886200"/>
          </a:xfrm>
        </p:spPr>
        <p:txBody>
          <a:bodyPr/>
          <a:lstStyle/>
          <a:p>
            <a:pPr algn="l"/>
            <a:r>
              <a:rPr lang="en-US" sz="2800" b="1" i="1" dirty="0" smtClean="0"/>
              <a:t>Hemorrhagic Stroke:  </a:t>
            </a:r>
            <a:r>
              <a:rPr lang="en-US" sz="2400" dirty="0" smtClean="0"/>
              <a:t>Follows the rupture of an artery usually caused by an aneurysm.</a:t>
            </a:r>
          </a:p>
          <a:p>
            <a:pPr algn="l"/>
            <a:r>
              <a:rPr lang="en-US" sz="2800" b="1" i="1" dirty="0" smtClean="0"/>
              <a:t>Transient Ischemic Attack (TIA):  </a:t>
            </a:r>
            <a:r>
              <a:rPr lang="en-US" sz="2400" dirty="0" smtClean="0"/>
              <a:t>Neurological symptoms resulting from temporary ischemia.  The symptoms of staggering, dizziness, light-headedness, fainting, and </a:t>
            </a:r>
            <a:r>
              <a:rPr lang="en-US" sz="2400" dirty="0" err="1" smtClean="0"/>
              <a:t>parasthesias</a:t>
            </a:r>
            <a:r>
              <a:rPr lang="en-US" sz="2400" dirty="0" smtClean="0"/>
              <a:t> last a few minutes, but can persist for up to an hour.</a:t>
            </a:r>
            <a:endParaRPr lang="en-US" sz="28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z="3200" b="1" dirty="0" smtClean="0"/>
              <a:t>The Basics</a:t>
            </a:r>
            <a:endParaRPr lang="en-US" sz="3200" b="1" dirty="0"/>
          </a:p>
        </p:txBody>
      </p:sp>
      <p:sp>
        <p:nvSpPr>
          <p:cNvPr id="3" name="Content Placeholder 2"/>
          <p:cNvSpPr>
            <a:spLocks noGrp="1"/>
          </p:cNvSpPr>
          <p:nvPr>
            <p:ph idx="1"/>
          </p:nvPr>
        </p:nvSpPr>
        <p:spPr>
          <a:xfrm>
            <a:off x="457200" y="1219200"/>
            <a:ext cx="8382000" cy="4724400"/>
          </a:xfrm>
        </p:spPr>
        <p:txBody>
          <a:bodyPr/>
          <a:lstStyle/>
          <a:p>
            <a:r>
              <a:rPr lang="en-US" sz="2800" b="1" dirty="0" smtClean="0"/>
              <a:t>Arteries:  </a:t>
            </a:r>
            <a:r>
              <a:rPr lang="en-US" sz="2400" dirty="0" smtClean="0"/>
              <a:t>Carry blood away from the heart toward tissues.  They typically have thicker vessels walls to handle increased pressure.  Contain internal and external elastic lamina that allow stretch and recoil (the reason you can feel a pulse clinically).</a:t>
            </a:r>
          </a:p>
          <a:p>
            <a:r>
              <a:rPr lang="en-US" sz="2400" dirty="0" smtClean="0"/>
              <a:t>On models, arteries are colored </a:t>
            </a:r>
            <a:r>
              <a:rPr lang="en-US" sz="2400" b="1" u="sng" dirty="0" smtClean="0"/>
              <a:t>red</a:t>
            </a:r>
            <a:r>
              <a:rPr lang="en-US" sz="2400" dirty="0" smtClean="0"/>
              <a:t> if they carry oxygenated blood and </a:t>
            </a:r>
            <a:r>
              <a:rPr lang="en-US" sz="2400" b="1" u="sng" dirty="0" smtClean="0"/>
              <a:t>blue </a:t>
            </a:r>
            <a:r>
              <a:rPr lang="en-US" sz="2400" dirty="0" smtClean="0"/>
              <a:t>if they carry deoxygenated blood.</a:t>
            </a:r>
          </a:p>
          <a:p>
            <a:r>
              <a:rPr lang="en-US" sz="2800" b="1" dirty="0" smtClean="0"/>
              <a:t>Veins:  </a:t>
            </a:r>
            <a:r>
              <a:rPr lang="en-US" sz="2400" dirty="0" smtClean="0"/>
              <a:t>Carry blood back to the heart from tissues.  They have thinner vessels walls designed to collapse and one way valves.  They lack elastic lamina.  Compression of veins by muscle contraction helps move blood.</a:t>
            </a:r>
          </a:p>
          <a:p>
            <a:r>
              <a:rPr lang="en-US" sz="2400" dirty="0" smtClean="0"/>
              <a:t> On models, veins are </a:t>
            </a:r>
            <a:r>
              <a:rPr lang="en-US" sz="2400" b="1" u="sng" dirty="0" smtClean="0"/>
              <a:t>blue</a:t>
            </a:r>
            <a:r>
              <a:rPr lang="en-US" sz="2400" dirty="0" smtClean="0"/>
              <a:t> if the carry deoxygenated blood and </a:t>
            </a:r>
            <a:r>
              <a:rPr lang="en-US" sz="2400" b="1" u="sng" dirty="0" smtClean="0"/>
              <a:t>red</a:t>
            </a:r>
            <a:r>
              <a:rPr lang="en-US" sz="2400" dirty="0" smtClean="0"/>
              <a:t> if they carry oxygenated blood.</a:t>
            </a:r>
            <a:endParaRPr lang="en-US"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143000"/>
          </a:xfrm>
        </p:spPr>
        <p:txBody>
          <a:bodyPr/>
          <a:lstStyle/>
          <a:p>
            <a:pPr eaLnBrk="1" hangingPunct="1"/>
            <a:r>
              <a:rPr lang="en-US" sz="3200" smtClean="0">
                <a:solidFill>
                  <a:schemeClr val="tx1"/>
                </a:solidFill>
              </a:rPr>
              <a:t>Elements of the Cardiovascular System found in the head and neck region are the arteries and veins that supply the region</a:t>
            </a:r>
          </a:p>
        </p:txBody>
      </p:sp>
      <p:sp>
        <p:nvSpPr>
          <p:cNvPr id="3075" name="Rectangle 3"/>
          <p:cNvSpPr>
            <a:spLocks noGrp="1" noChangeArrowheads="1"/>
          </p:cNvSpPr>
          <p:nvPr>
            <p:ph type="body" sz="half" idx="1"/>
          </p:nvPr>
        </p:nvSpPr>
        <p:spPr>
          <a:xfrm>
            <a:off x="381000" y="1752600"/>
            <a:ext cx="3810000" cy="4572000"/>
          </a:xfrm>
        </p:spPr>
        <p:txBody>
          <a:bodyPr/>
          <a:lstStyle/>
          <a:p>
            <a:pPr eaLnBrk="1" hangingPunct="1">
              <a:lnSpc>
                <a:spcPct val="90000"/>
              </a:lnSpc>
              <a:buFontTx/>
              <a:buNone/>
            </a:pPr>
            <a:r>
              <a:rPr lang="en-US" sz="2400" b="1" u="sng" dirty="0" smtClean="0"/>
              <a:t>Major Arteries</a:t>
            </a:r>
          </a:p>
          <a:p>
            <a:pPr eaLnBrk="1" hangingPunct="1">
              <a:lnSpc>
                <a:spcPct val="90000"/>
              </a:lnSpc>
              <a:buFontTx/>
              <a:buNone/>
            </a:pPr>
            <a:r>
              <a:rPr lang="en-US" sz="2400" dirty="0" smtClean="0"/>
              <a:t>Superior Temporal</a:t>
            </a:r>
          </a:p>
          <a:p>
            <a:pPr eaLnBrk="1" hangingPunct="1">
              <a:lnSpc>
                <a:spcPct val="90000"/>
              </a:lnSpc>
              <a:buFontTx/>
              <a:buNone/>
            </a:pPr>
            <a:r>
              <a:rPr lang="en-US" sz="2400" dirty="0" smtClean="0"/>
              <a:t>Maxillary</a:t>
            </a:r>
          </a:p>
          <a:p>
            <a:pPr eaLnBrk="1" hangingPunct="1">
              <a:lnSpc>
                <a:spcPct val="90000"/>
              </a:lnSpc>
              <a:buFontTx/>
              <a:buNone/>
            </a:pPr>
            <a:r>
              <a:rPr lang="en-US" sz="2400" dirty="0" smtClean="0"/>
              <a:t>Facial</a:t>
            </a:r>
          </a:p>
          <a:p>
            <a:pPr eaLnBrk="1" hangingPunct="1">
              <a:lnSpc>
                <a:spcPct val="90000"/>
              </a:lnSpc>
              <a:buFontTx/>
              <a:buNone/>
            </a:pPr>
            <a:r>
              <a:rPr lang="en-US" sz="2400" dirty="0" smtClean="0"/>
              <a:t>Occipital</a:t>
            </a:r>
          </a:p>
          <a:p>
            <a:pPr eaLnBrk="1" hangingPunct="1">
              <a:lnSpc>
                <a:spcPct val="90000"/>
              </a:lnSpc>
              <a:buFontTx/>
              <a:buNone/>
            </a:pPr>
            <a:r>
              <a:rPr lang="en-US" sz="2400" dirty="0" smtClean="0"/>
              <a:t>Internal Carotid</a:t>
            </a:r>
          </a:p>
          <a:p>
            <a:pPr eaLnBrk="1" hangingPunct="1">
              <a:lnSpc>
                <a:spcPct val="90000"/>
              </a:lnSpc>
              <a:buFontTx/>
              <a:buNone/>
            </a:pPr>
            <a:r>
              <a:rPr lang="en-US" sz="2400" dirty="0" smtClean="0"/>
              <a:t>External Carotid</a:t>
            </a:r>
          </a:p>
          <a:p>
            <a:pPr eaLnBrk="1" hangingPunct="1">
              <a:lnSpc>
                <a:spcPct val="90000"/>
              </a:lnSpc>
              <a:buFontTx/>
              <a:buNone/>
            </a:pPr>
            <a:r>
              <a:rPr lang="en-US" sz="2400" dirty="0" smtClean="0"/>
              <a:t>Common carotid</a:t>
            </a:r>
          </a:p>
          <a:p>
            <a:pPr eaLnBrk="1" hangingPunct="1">
              <a:lnSpc>
                <a:spcPct val="90000"/>
              </a:lnSpc>
              <a:buFontTx/>
              <a:buNone/>
            </a:pPr>
            <a:r>
              <a:rPr lang="en-US" sz="2400" dirty="0" smtClean="0"/>
              <a:t>Vertebral</a:t>
            </a:r>
          </a:p>
          <a:p>
            <a:pPr eaLnBrk="1" hangingPunct="1">
              <a:lnSpc>
                <a:spcPct val="90000"/>
              </a:lnSpc>
              <a:buFontTx/>
              <a:buNone/>
            </a:pPr>
            <a:r>
              <a:rPr lang="en-US" sz="2400" dirty="0" err="1" smtClean="0"/>
              <a:t>Subclavian</a:t>
            </a:r>
            <a:endParaRPr lang="en-US" sz="2400" dirty="0" smtClean="0"/>
          </a:p>
          <a:p>
            <a:pPr eaLnBrk="1" hangingPunct="1">
              <a:lnSpc>
                <a:spcPct val="90000"/>
              </a:lnSpc>
              <a:buFontTx/>
              <a:buNone/>
            </a:pPr>
            <a:r>
              <a:rPr lang="en-US" sz="2400" dirty="0" err="1" smtClean="0"/>
              <a:t>Brachiocephalic</a:t>
            </a:r>
            <a:r>
              <a:rPr lang="en-US" sz="2400" dirty="0" smtClean="0"/>
              <a:t> Trunk</a:t>
            </a:r>
          </a:p>
          <a:p>
            <a:pPr eaLnBrk="1" hangingPunct="1">
              <a:lnSpc>
                <a:spcPct val="90000"/>
              </a:lnSpc>
              <a:buFontTx/>
              <a:buNone/>
            </a:pPr>
            <a:endParaRPr lang="en-US" sz="2400" dirty="0" smtClean="0"/>
          </a:p>
        </p:txBody>
      </p:sp>
      <p:sp>
        <p:nvSpPr>
          <p:cNvPr id="3076" name="Rectangle 4"/>
          <p:cNvSpPr>
            <a:spLocks noGrp="1" noChangeArrowheads="1"/>
          </p:cNvSpPr>
          <p:nvPr>
            <p:ph type="body" sz="half" idx="2"/>
          </p:nvPr>
        </p:nvSpPr>
        <p:spPr>
          <a:xfrm>
            <a:off x="4495800" y="1752600"/>
            <a:ext cx="3886200" cy="4876800"/>
          </a:xfrm>
        </p:spPr>
        <p:txBody>
          <a:bodyPr/>
          <a:lstStyle/>
          <a:p>
            <a:pPr eaLnBrk="1" hangingPunct="1">
              <a:lnSpc>
                <a:spcPct val="90000"/>
              </a:lnSpc>
              <a:buFontTx/>
              <a:buNone/>
            </a:pPr>
            <a:r>
              <a:rPr lang="en-US" sz="2400" b="1" u="sng" dirty="0" smtClean="0"/>
              <a:t>Major Veins</a:t>
            </a:r>
          </a:p>
          <a:p>
            <a:pPr eaLnBrk="1" hangingPunct="1">
              <a:lnSpc>
                <a:spcPct val="90000"/>
              </a:lnSpc>
              <a:buFontTx/>
              <a:buNone/>
            </a:pPr>
            <a:r>
              <a:rPr lang="en-US" sz="2400" dirty="0" smtClean="0"/>
              <a:t>Superior </a:t>
            </a:r>
            <a:r>
              <a:rPr lang="en-US" sz="2400" dirty="0" err="1" smtClean="0"/>
              <a:t>sagittal</a:t>
            </a:r>
            <a:r>
              <a:rPr lang="en-US" sz="2400" dirty="0" smtClean="0"/>
              <a:t> Sinus</a:t>
            </a:r>
          </a:p>
          <a:p>
            <a:pPr eaLnBrk="1" hangingPunct="1">
              <a:lnSpc>
                <a:spcPct val="90000"/>
              </a:lnSpc>
              <a:buFontTx/>
              <a:buNone/>
            </a:pPr>
            <a:r>
              <a:rPr lang="en-US" sz="2400" dirty="0" smtClean="0"/>
              <a:t>Transverse Sinus</a:t>
            </a:r>
          </a:p>
          <a:p>
            <a:pPr eaLnBrk="1" hangingPunct="1">
              <a:lnSpc>
                <a:spcPct val="90000"/>
              </a:lnSpc>
              <a:buFontTx/>
              <a:buNone/>
            </a:pPr>
            <a:r>
              <a:rPr lang="en-US" sz="2400" dirty="0" smtClean="0"/>
              <a:t>Sigmoid Sinus</a:t>
            </a:r>
          </a:p>
          <a:p>
            <a:pPr eaLnBrk="1" hangingPunct="1">
              <a:lnSpc>
                <a:spcPct val="90000"/>
              </a:lnSpc>
              <a:buFontTx/>
              <a:buNone/>
            </a:pPr>
            <a:r>
              <a:rPr lang="en-US" sz="2400" dirty="0" smtClean="0"/>
              <a:t>Temporal </a:t>
            </a:r>
          </a:p>
          <a:p>
            <a:pPr eaLnBrk="1" hangingPunct="1">
              <a:lnSpc>
                <a:spcPct val="90000"/>
              </a:lnSpc>
              <a:buFontTx/>
              <a:buNone/>
            </a:pPr>
            <a:r>
              <a:rPr lang="en-US" sz="2400" dirty="0" smtClean="0"/>
              <a:t>Occipital</a:t>
            </a:r>
          </a:p>
          <a:p>
            <a:pPr eaLnBrk="1" hangingPunct="1">
              <a:lnSpc>
                <a:spcPct val="90000"/>
              </a:lnSpc>
              <a:buFontTx/>
              <a:buNone/>
            </a:pPr>
            <a:r>
              <a:rPr lang="en-US" sz="2400" dirty="0" smtClean="0"/>
              <a:t>Facial</a:t>
            </a:r>
          </a:p>
          <a:p>
            <a:pPr eaLnBrk="1" hangingPunct="1">
              <a:lnSpc>
                <a:spcPct val="90000"/>
              </a:lnSpc>
              <a:buFontTx/>
              <a:buNone/>
            </a:pPr>
            <a:r>
              <a:rPr lang="en-US" sz="2400" dirty="0" smtClean="0"/>
              <a:t>Maxillary</a:t>
            </a:r>
          </a:p>
          <a:p>
            <a:pPr eaLnBrk="1" hangingPunct="1">
              <a:lnSpc>
                <a:spcPct val="90000"/>
              </a:lnSpc>
              <a:buFontTx/>
              <a:buNone/>
            </a:pPr>
            <a:r>
              <a:rPr lang="en-US" sz="2400" dirty="0" smtClean="0"/>
              <a:t>External Jugular</a:t>
            </a:r>
          </a:p>
          <a:p>
            <a:pPr eaLnBrk="1" hangingPunct="1">
              <a:lnSpc>
                <a:spcPct val="90000"/>
              </a:lnSpc>
              <a:buFontTx/>
              <a:buNone/>
            </a:pPr>
            <a:r>
              <a:rPr lang="en-US" sz="2400" dirty="0" smtClean="0"/>
              <a:t>Internal Jugular</a:t>
            </a:r>
          </a:p>
          <a:p>
            <a:pPr eaLnBrk="1" hangingPunct="1">
              <a:lnSpc>
                <a:spcPct val="90000"/>
              </a:lnSpc>
              <a:buFontTx/>
              <a:buNone/>
            </a:pPr>
            <a:r>
              <a:rPr lang="en-US" sz="2400" dirty="0" smtClean="0"/>
              <a:t>Vertebral</a:t>
            </a:r>
          </a:p>
          <a:p>
            <a:pPr eaLnBrk="1" hangingPunct="1">
              <a:lnSpc>
                <a:spcPct val="90000"/>
              </a:lnSpc>
              <a:buFontTx/>
              <a:buNone/>
            </a:pPr>
            <a:r>
              <a:rPr lang="en-US" sz="2400" dirty="0" err="1" smtClean="0"/>
              <a:t>Brachiocephalics</a:t>
            </a: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838200"/>
          </a:xfrm>
        </p:spPr>
        <p:txBody>
          <a:bodyPr/>
          <a:lstStyle/>
          <a:p>
            <a:pPr eaLnBrk="1" hangingPunct="1"/>
            <a:r>
              <a:rPr lang="en-US" sz="3200" b="1" smtClean="0">
                <a:solidFill>
                  <a:schemeClr val="tx1"/>
                </a:solidFill>
              </a:rPr>
              <a:t>Overview of Arterial Blood flow patterns</a:t>
            </a:r>
          </a:p>
        </p:txBody>
      </p:sp>
      <p:pic>
        <p:nvPicPr>
          <p:cNvPr id="4099" name="Picture 4" descr="D:\Figures\Labeled\CH21\FG21_23b.jpg"/>
          <p:cNvPicPr>
            <a:picLocks noChangeAspect="1" noChangeArrowheads="1"/>
          </p:cNvPicPr>
          <p:nvPr/>
        </p:nvPicPr>
        <p:blipFill>
          <a:blip r:embed="rId2" cstate="print"/>
          <a:srcRect/>
          <a:stretch>
            <a:fillRect/>
          </a:stretch>
        </p:blipFill>
        <p:spPr bwMode="auto">
          <a:xfrm>
            <a:off x="838200" y="1032093"/>
            <a:ext cx="7467600" cy="56036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304800"/>
            <a:ext cx="7772400" cy="762000"/>
          </a:xfrm>
        </p:spPr>
        <p:txBody>
          <a:bodyPr/>
          <a:lstStyle/>
          <a:p>
            <a:pPr eaLnBrk="1" hangingPunct="1"/>
            <a:r>
              <a:rPr lang="en-US" sz="3200" b="1" smtClean="0">
                <a:solidFill>
                  <a:schemeClr val="tx1"/>
                </a:solidFill>
              </a:rPr>
              <a:t>Major Arteries of the Head and Neck</a:t>
            </a:r>
          </a:p>
        </p:txBody>
      </p:sp>
      <p:pic>
        <p:nvPicPr>
          <p:cNvPr id="5123" name="Picture 5" descr="D:\Figures\Labeled\CH21\FG21_24.jpg"/>
          <p:cNvPicPr>
            <a:picLocks noGrp="1" noChangeAspect="1" noChangeArrowheads="1"/>
          </p:cNvPicPr>
          <p:nvPr>
            <p:ph type="chart" idx="1"/>
          </p:nvPr>
        </p:nvPicPr>
        <p:blipFill>
          <a:blip r:embed="rId2" cstate="print"/>
          <a:srcRect/>
          <a:stretch>
            <a:fillRect/>
          </a:stretch>
        </p:blipFill>
        <p:spPr>
          <a:xfrm>
            <a:off x="457200" y="1371600"/>
            <a:ext cx="8077200" cy="5486400"/>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0"/>
            <a:ext cx="7772400" cy="1143000"/>
          </a:xfrm>
        </p:spPr>
        <p:txBody>
          <a:bodyPr/>
          <a:lstStyle/>
          <a:p>
            <a:pPr eaLnBrk="1" hangingPunct="1"/>
            <a:r>
              <a:rPr lang="en-US" sz="2800" b="1" dirty="0" smtClean="0">
                <a:solidFill>
                  <a:schemeClr val="tx1"/>
                </a:solidFill>
              </a:rPr>
              <a:t>Distribution of Major Arteries of the Head and Neck </a:t>
            </a:r>
          </a:p>
        </p:txBody>
      </p:sp>
      <p:graphicFrame>
        <p:nvGraphicFramePr>
          <p:cNvPr id="9331" name="Group 115"/>
          <p:cNvGraphicFramePr>
            <a:graphicFrameLocks noGrp="1"/>
          </p:cNvGraphicFramePr>
          <p:nvPr>
            <p:ph type="tbl" idx="1"/>
          </p:nvPr>
        </p:nvGraphicFramePr>
        <p:xfrm>
          <a:off x="457200" y="1143000"/>
          <a:ext cx="8305800" cy="5047615"/>
        </p:xfrm>
        <a:graphic>
          <a:graphicData uri="http://schemas.openxmlformats.org/drawingml/2006/table">
            <a:tbl>
              <a:tblPr/>
              <a:tblGrid>
                <a:gridCol w="3352800"/>
                <a:gridCol w="4953000"/>
              </a:tblGrid>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External Carotid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Branches that supply external head area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Maxillary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Upper/Lower jaw, chewing muscles, teeth, nasal cavity, and Dura Mater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Facial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Muscles of the anterior portion of the face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Superficial Temporal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Parotid  Salivary glands and most of the superior aspects  of the scalp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Occipital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Posterior aspects of the scalp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Internal Carotid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Brain and internal aspects of the skull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Vertebral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Spinal cord in cervical region and Brain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Common Carotid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Supplies the External and Internal Carotids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Subclavian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Gives raise to Vertebral and supplies arms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tx1"/>
                </a:solidFill>
              </a:rPr>
              <a:t>Distribution of Major Arteries of the Head and Neck </a:t>
            </a:r>
            <a:endParaRPr lang="en-US" sz="3200" dirty="0"/>
          </a:p>
        </p:txBody>
      </p:sp>
      <p:graphicFrame>
        <p:nvGraphicFramePr>
          <p:cNvPr id="4" name="Table Placeholder 3"/>
          <p:cNvGraphicFramePr>
            <a:graphicFrameLocks noGrp="1"/>
          </p:cNvGraphicFramePr>
          <p:nvPr>
            <p:ph type="tbl" idx="1"/>
          </p:nvPr>
        </p:nvGraphicFramePr>
        <p:xfrm>
          <a:off x="304800" y="1981200"/>
          <a:ext cx="8534400" cy="3840480"/>
        </p:xfrm>
        <a:graphic>
          <a:graphicData uri="http://schemas.openxmlformats.org/drawingml/2006/table">
            <a:tbl>
              <a:tblPr firstRow="1" bandRow="1">
                <a:tableStyleId>{5940675A-B579-460E-94D1-54222C63F5DA}</a:tableStyleId>
              </a:tblPr>
              <a:tblGrid>
                <a:gridCol w="2426448"/>
                <a:gridCol w="6107952"/>
              </a:tblGrid>
              <a:tr h="571500">
                <a:tc>
                  <a:txBody>
                    <a:bodyPr/>
                    <a:lstStyle/>
                    <a:p>
                      <a:r>
                        <a:rPr lang="en-US" sz="2400" dirty="0" smtClean="0"/>
                        <a:t>Anterior cerebral</a:t>
                      </a:r>
                      <a:endParaRPr lang="en-US" sz="2400" dirty="0"/>
                    </a:p>
                  </a:txBody>
                  <a:tcPr/>
                </a:tc>
                <a:tc>
                  <a:txBody>
                    <a:bodyPr/>
                    <a:lstStyle/>
                    <a:p>
                      <a:r>
                        <a:rPr lang="en-US" dirty="0" smtClean="0"/>
                        <a:t>(IC) supply most of the</a:t>
                      </a:r>
                      <a:r>
                        <a:rPr lang="en-US" baseline="0" dirty="0" smtClean="0"/>
                        <a:t> cerebral hemisphere except the occipital lobes</a:t>
                      </a:r>
                      <a:endParaRPr lang="en-US" dirty="0"/>
                    </a:p>
                  </a:txBody>
                  <a:tcPr/>
                </a:tc>
              </a:tr>
              <a:tr h="571500">
                <a:tc>
                  <a:txBody>
                    <a:bodyPr/>
                    <a:lstStyle/>
                    <a:p>
                      <a:r>
                        <a:rPr lang="en-US" sz="2400" dirty="0" smtClean="0"/>
                        <a:t>Middle cerebral</a:t>
                      </a:r>
                      <a:endParaRPr lang="en-US" sz="2400" dirty="0"/>
                    </a:p>
                  </a:txBody>
                  <a:tcPr/>
                </a:tc>
                <a:tc>
                  <a:txBody>
                    <a:bodyPr/>
                    <a:lstStyle/>
                    <a:p>
                      <a:r>
                        <a:rPr lang="en-US" dirty="0" smtClean="0"/>
                        <a:t>(IC)</a:t>
                      </a:r>
                      <a:r>
                        <a:rPr lang="en-US" baseline="0" dirty="0" smtClean="0"/>
                        <a:t>  Supply most of the lateral surface of the cerebral hemispheres</a:t>
                      </a:r>
                      <a:endParaRPr lang="en-US" dirty="0"/>
                    </a:p>
                  </a:txBody>
                  <a:tcPr/>
                </a:tc>
              </a:tr>
              <a:tr h="571500">
                <a:tc>
                  <a:txBody>
                    <a:bodyPr/>
                    <a:lstStyle/>
                    <a:p>
                      <a:r>
                        <a:rPr lang="en-US" sz="2400" dirty="0" smtClean="0"/>
                        <a:t>Basilar </a:t>
                      </a:r>
                      <a:endParaRPr lang="en-US" sz="2400" dirty="0"/>
                    </a:p>
                  </a:txBody>
                  <a:tcPr/>
                </a:tc>
                <a:tc>
                  <a:txBody>
                    <a:bodyPr/>
                    <a:lstStyle/>
                    <a:p>
                      <a:r>
                        <a:rPr lang="en-US" dirty="0" smtClean="0"/>
                        <a:t>Formed</a:t>
                      </a:r>
                      <a:r>
                        <a:rPr lang="en-US" baseline="0" dirty="0" smtClean="0"/>
                        <a:t> by union of the L&amp;R vertebral,  Cranial </a:t>
                      </a:r>
                      <a:r>
                        <a:rPr lang="en-US" baseline="0" dirty="0" err="1" smtClean="0"/>
                        <a:t>meninges</a:t>
                      </a:r>
                      <a:r>
                        <a:rPr lang="en-US" baseline="0" dirty="0" smtClean="0"/>
                        <a:t> and cerebrum</a:t>
                      </a:r>
                      <a:endParaRPr lang="en-US" dirty="0"/>
                    </a:p>
                  </a:txBody>
                  <a:tcPr/>
                </a:tc>
              </a:tr>
              <a:tr h="57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Posterior</a:t>
                      </a:r>
                      <a:r>
                        <a:rPr lang="en-US" sz="2400" baseline="0" dirty="0" smtClean="0"/>
                        <a:t> cerebral</a:t>
                      </a:r>
                      <a:endParaRPr lang="en-US" sz="2400" dirty="0" smtClean="0"/>
                    </a:p>
                    <a:p>
                      <a:endParaRPr lang="en-US" dirty="0"/>
                    </a:p>
                  </a:txBody>
                  <a:tcPr/>
                </a:tc>
                <a:tc>
                  <a:txBody>
                    <a:bodyPr/>
                    <a:lstStyle/>
                    <a:p>
                      <a:r>
                        <a:rPr lang="en-US" baseline="0" dirty="0" smtClean="0"/>
                        <a:t>Terminal branch of the basilar, supply interior aspect of cerebral hemispheres and occipital lobe</a:t>
                      </a:r>
                      <a:endParaRPr lang="en-US" dirty="0"/>
                    </a:p>
                  </a:txBody>
                  <a:tcPr/>
                </a:tc>
              </a:tr>
              <a:tr h="571500">
                <a:tc>
                  <a:txBody>
                    <a:bodyPr/>
                    <a:lstStyle/>
                    <a:p>
                      <a:r>
                        <a:rPr lang="en-US" sz="2400" dirty="0" smtClean="0"/>
                        <a:t>Circle of Willis</a:t>
                      </a:r>
                      <a:endParaRPr lang="en-US" sz="2400" dirty="0"/>
                    </a:p>
                  </a:txBody>
                  <a:tcPr/>
                </a:tc>
                <a:tc>
                  <a:txBody>
                    <a:bodyPr/>
                    <a:lstStyle/>
                    <a:p>
                      <a:r>
                        <a:rPr lang="en-US" dirty="0" smtClean="0"/>
                        <a:t>An </a:t>
                      </a:r>
                      <a:r>
                        <a:rPr lang="en-US" dirty="0" err="1" smtClean="0"/>
                        <a:t>anastomosis</a:t>
                      </a:r>
                      <a:r>
                        <a:rPr lang="en-US" dirty="0" smtClean="0"/>
                        <a:t> for the two vertebral and internal carotid</a:t>
                      </a:r>
                      <a:r>
                        <a:rPr lang="en-US" baseline="0" dirty="0" smtClean="0"/>
                        <a:t> arteries.  Gives rise to numerous small branches that supply the brain.  Important source of collateral circulation in the event of gradual obstructions.</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838200"/>
          </a:xfrm>
        </p:spPr>
        <p:txBody>
          <a:bodyPr/>
          <a:lstStyle/>
          <a:p>
            <a:pPr eaLnBrk="1" hangingPunct="1"/>
            <a:r>
              <a:rPr lang="en-US" sz="3200" b="1" smtClean="0">
                <a:solidFill>
                  <a:schemeClr val="bg1"/>
                </a:solidFill>
              </a:rPr>
              <a:t>Basic Blood patterns for Veins</a:t>
            </a:r>
          </a:p>
        </p:txBody>
      </p:sp>
      <p:pic>
        <p:nvPicPr>
          <p:cNvPr id="7171" name="Picture 5" descr="D:\Figures\Labeled\CH21\FG21_32a.jpg"/>
          <p:cNvPicPr>
            <a:picLocks noGrp="1" noChangeAspect="1" noChangeArrowheads="1"/>
          </p:cNvPicPr>
          <p:nvPr>
            <p:ph type="chart" idx="1"/>
          </p:nvPr>
        </p:nvPicPr>
        <p:blipFill>
          <a:blip r:embed="rId2" cstate="print"/>
          <a:srcRect/>
          <a:stretch>
            <a:fillRect/>
          </a:stretch>
        </p:blipFill>
        <p:spPr>
          <a:xfrm>
            <a:off x="762000" y="1314450"/>
            <a:ext cx="7391400" cy="554355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685800"/>
          </a:xfrm>
        </p:spPr>
        <p:txBody>
          <a:bodyPr/>
          <a:lstStyle/>
          <a:p>
            <a:pPr eaLnBrk="1" hangingPunct="1"/>
            <a:r>
              <a:rPr lang="en-US" sz="3200" b="1" smtClean="0">
                <a:solidFill>
                  <a:schemeClr val="bg1"/>
                </a:solidFill>
              </a:rPr>
              <a:t>Major Veins of the Head and neck Region</a:t>
            </a:r>
          </a:p>
        </p:txBody>
      </p:sp>
      <p:pic>
        <p:nvPicPr>
          <p:cNvPr id="8195" name="Picture 5" descr="D:\Figures\Labeled\CH21\FG21_30b.jpg"/>
          <p:cNvPicPr>
            <a:picLocks noGrp="1" noChangeAspect="1" noChangeArrowheads="1"/>
          </p:cNvPicPr>
          <p:nvPr>
            <p:ph type="chart" idx="1"/>
          </p:nvPr>
        </p:nvPicPr>
        <p:blipFill>
          <a:blip r:embed="rId2" cstate="print"/>
          <a:srcRect/>
          <a:stretch>
            <a:fillRect/>
          </a:stretch>
        </p:blipFill>
        <p:spPr>
          <a:xfrm>
            <a:off x="685800" y="838200"/>
            <a:ext cx="7772400" cy="5830888"/>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731</Words>
  <Application>Microsoft Office PowerPoint</Application>
  <PresentationFormat>On-screen Show (4:3)</PresentationFormat>
  <Paragraphs>96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PTAOTA 106 Unit 1 Lecture 3 </vt:lpstr>
      <vt:lpstr>The Basics</vt:lpstr>
      <vt:lpstr>Elements of the Cardiovascular System found in the head and neck region are the arteries and veins that supply the region</vt:lpstr>
      <vt:lpstr>Overview of Arterial Blood flow patterns</vt:lpstr>
      <vt:lpstr>Major Arteries of the Head and Neck</vt:lpstr>
      <vt:lpstr>Distribution of Major Arteries of the Head and Neck </vt:lpstr>
      <vt:lpstr>Distribution of Major Arteries of the Head and Neck </vt:lpstr>
      <vt:lpstr>Basic Blood patterns for Veins</vt:lpstr>
      <vt:lpstr>Major Veins of the Head and neck Region</vt:lpstr>
      <vt:lpstr>Venous Blood flow from the Brain</vt:lpstr>
      <vt:lpstr>Areas drained by the Major Veins of the Head and Neck</vt:lpstr>
      <vt:lpstr>Areas drained by the Major Veins of the Head and Neck</vt:lpstr>
      <vt:lpstr>Clinical Concerns</vt:lpstr>
      <vt:lpstr>Clinical Concerns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the Cardiovascular System found in the head and neck region are the arteries and veins that supply the region</dc:title>
  <dc:creator>Gary Blevins</dc:creator>
  <cp:lastModifiedBy>GaryB</cp:lastModifiedBy>
  <cp:revision>50</cp:revision>
  <cp:lastPrinted>2012-09-18T22:37:10Z</cp:lastPrinted>
  <dcterms:created xsi:type="dcterms:W3CDTF">2003-09-16T16:33:04Z</dcterms:created>
  <dcterms:modified xsi:type="dcterms:W3CDTF">2013-10-02T22:44:53Z</dcterms:modified>
</cp:coreProperties>
</file>